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6" r:id="rId2"/>
    <p:sldId id="257" r:id="rId3"/>
    <p:sldId id="258" r:id="rId4"/>
    <p:sldId id="259" r:id="rId5"/>
    <p:sldId id="260" r:id="rId6"/>
    <p:sldId id="261" r:id="rId7"/>
    <p:sldId id="263"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9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11/03/2013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3CEC41E-48BD-4881-B6FF-D82EEBBCD904}" type="datetimeFigureOut">
              <a:rPr lang="en-US" smtClean="0"/>
              <a:t>11/03/2013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GB"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GB"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GB"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3CEC41E-48BD-4881-B6FF-D82EEBBCD904}" type="datetimeFigureOut">
              <a:rPr lang="en-US" smtClean="0"/>
              <a:t>11/03/2013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459A5F39-4CE7-434C-A5CB-50A363451602}"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11/03/2013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459A5F39-4CE7-434C-A5CB-50A3634516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11/03/2013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GB"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3CEC41E-48BD-4881-B6FF-D82EEBBCD904}" type="datetimeFigureOut">
              <a:rPr lang="en-US" smtClean="0"/>
              <a:t>11/03/2013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End of Relationships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26284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Satisfaction decreased the most in broken relationships prior to the break up suggesting that relationships end due to dissatisfaction rather than the disappearance of love. </a:t>
            </a:r>
          </a:p>
          <a:p>
            <a:r>
              <a:rPr lang="en-US" dirty="0"/>
              <a:t>http://</a:t>
            </a:r>
            <a:r>
              <a:rPr lang="en-US" dirty="0" err="1"/>
              <a:t>www.youtube.com</a:t>
            </a:r>
            <a:r>
              <a:rPr lang="en-US" dirty="0"/>
              <a:t>/</a:t>
            </a:r>
            <a:r>
              <a:rPr lang="en-US" dirty="0" err="1"/>
              <a:t>watch?v</a:t>
            </a:r>
            <a:r>
              <a:rPr lang="en-US" dirty="0"/>
              <a:t>=</a:t>
            </a:r>
            <a:r>
              <a:rPr lang="en-US" dirty="0" err="1"/>
              <a:t>nQJRDIXCcRs</a:t>
            </a:r>
            <a:endParaRPr lang="en-US" dirty="0"/>
          </a:p>
        </p:txBody>
      </p:sp>
    </p:spTree>
    <p:extLst>
      <p:ext uri="{BB962C8B-B14F-4D97-AF65-F5344CB8AC3E}">
        <p14:creationId xmlns:p14="http://schemas.microsoft.com/office/powerpoint/2010/main" val="7371175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25324"/>
            <a:ext cx="7556313" cy="1116106"/>
          </a:xfrm>
        </p:spPr>
        <p:txBody>
          <a:bodyPr/>
          <a:lstStyle/>
          <a:p>
            <a:r>
              <a:rPr lang="en-US" dirty="0" smtClean="0"/>
              <a:t>Duck (1992) meta-analysis of longitudinal findings of factors predicting the end of a marriage. </a:t>
            </a:r>
            <a:endParaRPr lang="en-US" dirty="0"/>
          </a:p>
        </p:txBody>
      </p:sp>
      <p:sp>
        <p:nvSpPr>
          <p:cNvPr id="3" name="Content Placeholder 2"/>
          <p:cNvSpPr>
            <a:spLocks noGrp="1"/>
          </p:cNvSpPr>
          <p:nvPr>
            <p:ph idx="1"/>
          </p:nvPr>
        </p:nvSpPr>
        <p:spPr/>
        <p:txBody>
          <a:bodyPr/>
          <a:lstStyle/>
          <a:p>
            <a:r>
              <a:rPr lang="en-US" dirty="0" smtClean="0"/>
              <a:t>People who had divorced parents. </a:t>
            </a:r>
          </a:p>
          <a:p>
            <a:r>
              <a:rPr lang="en-US" dirty="0" smtClean="0"/>
              <a:t>Teenage marriages. </a:t>
            </a:r>
          </a:p>
          <a:p>
            <a:r>
              <a:rPr lang="en-US" dirty="0" smtClean="0"/>
              <a:t>Marriage between people of different backgrounds (e.g. socioeconomic, cultural, </a:t>
            </a:r>
            <a:r>
              <a:rPr lang="en-US" dirty="0" err="1" smtClean="0"/>
              <a:t>etc</a:t>
            </a:r>
            <a:r>
              <a:rPr lang="en-US" dirty="0" smtClean="0"/>
              <a:t>). </a:t>
            </a:r>
          </a:p>
          <a:p>
            <a:r>
              <a:rPr lang="en-US" dirty="0" smtClean="0"/>
              <a:t>Marriage between people from a lower socioeconomic background. </a:t>
            </a:r>
          </a:p>
          <a:p>
            <a:r>
              <a:rPr lang="en-US" dirty="0" smtClean="0"/>
              <a:t>Marriage between people who have had many sexual partners before the marriage. </a:t>
            </a:r>
          </a:p>
          <a:p>
            <a:endParaRPr lang="en-US" dirty="0" smtClean="0"/>
          </a:p>
        </p:txBody>
      </p:sp>
    </p:spTree>
    <p:extLst>
      <p:ext uri="{BB962C8B-B14F-4D97-AF65-F5344CB8AC3E}">
        <p14:creationId xmlns:p14="http://schemas.microsoft.com/office/powerpoint/2010/main" val="58500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Flora &amp; </a:t>
            </a:r>
            <a:r>
              <a:rPr lang="en-US" dirty="0" err="1" smtClean="0"/>
              <a:t>Segrin</a:t>
            </a:r>
            <a:r>
              <a:rPr lang="en-US" dirty="0" smtClean="0"/>
              <a:t> (2003)-What keeps couples together? </a:t>
            </a:r>
            <a:endParaRPr lang="en-US" dirty="0"/>
          </a:p>
        </p:txBody>
      </p:sp>
      <p:sp>
        <p:nvSpPr>
          <p:cNvPr id="3" name="Content Placeholder 2"/>
          <p:cNvSpPr>
            <a:spLocks noGrp="1"/>
          </p:cNvSpPr>
          <p:nvPr>
            <p:ph idx="1"/>
          </p:nvPr>
        </p:nvSpPr>
        <p:spPr/>
        <p:txBody>
          <a:bodyPr/>
          <a:lstStyle/>
          <a:p>
            <a:r>
              <a:rPr lang="en-US" dirty="0" smtClean="0"/>
              <a:t>Sample: 66 young couples who had dated for at least 6 months and 65 young couples who had been married for around 4 years. </a:t>
            </a:r>
          </a:p>
          <a:p>
            <a:r>
              <a:rPr lang="en-US" dirty="0"/>
              <a:t>Q</a:t>
            </a:r>
            <a:r>
              <a:rPr lang="en-US" dirty="0" smtClean="0"/>
              <a:t>uestionnaires and interviews were used to gather information about the couples’ relationships. </a:t>
            </a:r>
          </a:p>
          <a:p>
            <a:r>
              <a:rPr lang="en-US" dirty="0" smtClean="0"/>
              <a:t>After one year the couples were contacted again (all the married couples stayed together but ¼ of the dating couples had broken up) and those who were still together were asked to fill out a new questionnaire.  </a:t>
            </a:r>
            <a:endParaRPr lang="en-US" dirty="0"/>
          </a:p>
        </p:txBody>
      </p:sp>
    </p:spTree>
    <p:extLst>
      <p:ext uri="{BB962C8B-B14F-4D97-AF65-F5344CB8AC3E}">
        <p14:creationId xmlns:p14="http://schemas.microsoft.com/office/powerpoint/2010/main" val="17519155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98474" y="1328477"/>
            <a:ext cx="7556313" cy="4144963"/>
          </a:xfrm>
        </p:spPr>
        <p:txBody>
          <a:bodyPr/>
          <a:lstStyle/>
          <a:p>
            <a:r>
              <a:rPr lang="en-US" dirty="0" smtClean="0"/>
              <a:t>For males, common interests, activities, and desire to spend time together was the most important factors.  </a:t>
            </a:r>
          </a:p>
          <a:p>
            <a:r>
              <a:rPr lang="en-US" dirty="0" smtClean="0"/>
              <a:t>For females, the most important factor was the quantity of their own negative feelings (</a:t>
            </a:r>
            <a:r>
              <a:rPr lang="en-US" dirty="0" err="1" smtClean="0"/>
              <a:t>ie</a:t>
            </a:r>
            <a:r>
              <a:rPr lang="en-US" dirty="0" smtClean="0"/>
              <a:t>. disappointment). Shared interests and spending time together was the 2</a:t>
            </a:r>
            <a:r>
              <a:rPr lang="en-US" baseline="30000" dirty="0" smtClean="0"/>
              <a:t>nd</a:t>
            </a:r>
            <a:r>
              <a:rPr lang="en-US" dirty="0" smtClean="0"/>
              <a:t> most important factor. </a:t>
            </a:r>
            <a:endParaRPr lang="en-US" dirty="0"/>
          </a:p>
        </p:txBody>
      </p:sp>
      <p:pic>
        <p:nvPicPr>
          <p:cNvPr id="4" name="Picture 3"/>
          <p:cNvPicPr>
            <a:picLocks noChangeAspect="1"/>
          </p:cNvPicPr>
          <p:nvPr/>
        </p:nvPicPr>
        <p:blipFill>
          <a:blip r:embed="rId2"/>
          <a:stretch>
            <a:fillRect/>
          </a:stretch>
        </p:blipFill>
        <p:spPr>
          <a:xfrm>
            <a:off x="3207458" y="3298896"/>
            <a:ext cx="3351902" cy="3351902"/>
          </a:xfrm>
          <a:prstGeom prst="rect">
            <a:avLst/>
          </a:prstGeom>
        </p:spPr>
      </p:pic>
    </p:spTree>
    <p:extLst>
      <p:ext uri="{BB962C8B-B14F-4D97-AF65-F5344CB8AC3E}">
        <p14:creationId xmlns:p14="http://schemas.microsoft.com/office/powerpoint/2010/main" val="2255810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Fletcher et al. (1987)- Attributions in dating couples</a:t>
            </a:r>
            <a:endParaRPr lang="en-US" dirty="0"/>
          </a:p>
        </p:txBody>
      </p:sp>
      <p:sp>
        <p:nvSpPr>
          <p:cNvPr id="3" name="Content Placeholder 2"/>
          <p:cNvSpPr>
            <a:spLocks noGrp="1"/>
          </p:cNvSpPr>
          <p:nvPr>
            <p:ph idx="1"/>
          </p:nvPr>
        </p:nvSpPr>
        <p:spPr/>
        <p:txBody>
          <a:bodyPr>
            <a:normAutofit fontScale="92500"/>
          </a:bodyPr>
          <a:lstStyle/>
          <a:p>
            <a:r>
              <a:rPr lang="en-US" dirty="0" smtClean="0"/>
              <a:t>Sample: 100 female and 31 male undergraduate students in a heterosexual dating relationship not living together in the US.</a:t>
            </a:r>
          </a:p>
          <a:p>
            <a:r>
              <a:rPr lang="en-US" dirty="0" smtClean="0"/>
              <a:t>Participants completed questionnaires and two months later (95 participants were still in their relationships) they were asked to write a free-response description of the relationship and fill out another questionnaire.  </a:t>
            </a:r>
          </a:p>
          <a:p>
            <a:r>
              <a:rPr lang="en-US" dirty="0" smtClean="0"/>
              <a:t>Findings: Happy couples attributed positive events to partner’s disposition and negative events to the situation. Unhappy couples did the opposite (attributing negative events to partner’s disposition and positive events to the situation). </a:t>
            </a:r>
          </a:p>
          <a:p>
            <a:r>
              <a:rPr lang="en-US" dirty="0"/>
              <a:t>http://</a:t>
            </a:r>
            <a:r>
              <a:rPr lang="en-US" dirty="0" err="1"/>
              <a:t>www.youtube.com</a:t>
            </a:r>
            <a:r>
              <a:rPr lang="en-US" dirty="0"/>
              <a:t>/</a:t>
            </a:r>
            <a:r>
              <a:rPr lang="en-US" dirty="0" err="1"/>
              <a:t>watch?v</a:t>
            </a:r>
            <a:r>
              <a:rPr lang="en-US" dirty="0"/>
              <a:t>=nn3I6-DBLJM</a:t>
            </a:r>
          </a:p>
        </p:txBody>
      </p:sp>
    </p:spTree>
    <p:extLst>
      <p:ext uri="{BB962C8B-B14F-4D97-AF65-F5344CB8AC3E}">
        <p14:creationId xmlns:p14="http://schemas.microsoft.com/office/powerpoint/2010/main" val="21992750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Gottman’s</a:t>
            </a:r>
            <a:r>
              <a:rPr lang="en-US" dirty="0" smtClean="0"/>
              <a:t> theory of the 4 Horsemen of the Apocalypse</a:t>
            </a:r>
            <a:endParaRPr lang="en-US" dirty="0"/>
          </a:p>
        </p:txBody>
      </p:sp>
      <p:sp>
        <p:nvSpPr>
          <p:cNvPr id="3" name="Content Placeholder 2"/>
          <p:cNvSpPr>
            <a:spLocks noGrp="1"/>
          </p:cNvSpPr>
          <p:nvPr>
            <p:ph idx="1"/>
          </p:nvPr>
        </p:nvSpPr>
        <p:spPr/>
        <p:txBody>
          <a:bodyPr>
            <a:normAutofit/>
          </a:bodyPr>
          <a:lstStyle/>
          <a:p>
            <a:r>
              <a:rPr lang="en-US" dirty="0" smtClean="0"/>
              <a:t>Criticism: Making dispositional attributions.</a:t>
            </a:r>
          </a:p>
          <a:p>
            <a:pPr marL="0" indent="0">
              <a:buNone/>
            </a:pPr>
            <a:r>
              <a:rPr lang="en-US" dirty="0" smtClean="0"/>
              <a:t>    “That’s all you do. All you do is nag me!”</a:t>
            </a:r>
          </a:p>
          <a:p>
            <a:r>
              <a:rPr lang="en-US" dirty="0" smtClean="0"/>
              <a:t>Contempt: Intentional attack on partner’s self-esteem. </a:t>
            </a:r>
          </a:p>
          <a:p>
            <a:pPr marL="0" indent="0">
              <a:buNone/>
            </a:pPr>
            <a:r>
              <a:rPr lang="en-US" dirty="0"/>
              <a:t> </a:t>
            </a:r>
            <a:r>
              <a:rPr lang="en-US" dirty="0" smtClean="0"/>
              <a:t>    “Dress like a pig”. </a:t>
            </a:r>
          </a:p>
          <a:p>
            <a:r>
              <a:rPr lang="en-US" dirty="0" smtClean="0"/>
              <a:t>Defensiveness: Seeing yourself as a victim. </a:t>
            </a:r>
          </a:p>
          <a:p>
            <a:pPr marL="0" indent="0">
              <a:buNone/>
            </a:pPr>
            <a:r>
              <a:rPr lang="en-US" dirty="0"/>
              <a:t> </a:t>
            </a:r>
            <a:r>
              <a:rPr lang="en-US" dirty="0" smtClean="0"/>
              <a:t>    “I’m supposed to take that to mean that you do like flowers?”</a:t>
            </a:r>
          </a:p>
          <a:p>
            <a:r>
              <a:rPr lang="en-US" dirty="0" smtClean="0"/>
              <a:t>Stonewalling: Withdrawing from the relationship (e.g. silent treatment, one word answers, changing the subject). </a:t>
            </a:r>
            <a:endParaRPr lang="en-US" dirty="0"/>
          </a:p>
        </p:txBody>
      </p:sp>
    </p:spTree>
    <p:extLst>
      <p:ext uri="{BB962C8B-B14F-4D97-AF65-F5344CB8AC3E}">
        <p14:creationId xmlns:p14="http://schemas.microsoft.com/office/powerpoint/2010/main" val="37186585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Simpson (1996)- Attachment style and romantic relationships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Remember Ainsworth’s (1970) Strange Situation study                   with the mother and child (avoidant, securely attached,                    &amp; ambivalent</a:t>
            </a:r>
            <a:r>
              <a:rPr lang="en-US" dirty="0"/>
              <a:t> </a:t>
            </a:r>
            <a:r>
              <a:rPr lang="en-US" dirty="0" smtClean="0"/>
              <a:t>attachment). </a:t>
            </a:r>
          </a:p>
          <a:p>
            <a:pPr marL="0" indent="0">
              <a:buNone/>
            </a:pPr>
            <a:endParaRPr lang="en-US" dirty="0"/>
          </a:p>
          <a:p>
            <a:pPr marL="0" indent="0">
              <a:buNone/>
            </a:pPr>
            <a:endParaRPr lang="en-US" dirty="0" smtClean="0"/>
          </a:p>
          <a:p>
            <a:r>
              <a:rPr lang="en-US" dirty="0" smtClean="0"/>
              <a:t>Questionnaires were administered to identify an individual’s attachment style. </a:t>
            </a:r>
          </a:p>
          <a:p>
            <a:r>
              <a:rPr lang="en-US" dirty="0" smtClean="0"/>
              <a:t>Then the dating couples discussed a major problem in their relationship. </a:t>
            </a:r>
          </a:p>
          <a:p>
            <a:r>
              <a:rPr lang="en-US" dirty="0" smtClean="0"/>
              <a:t>Findings: Insecurely attached individuals tended to be anxious and use negative strategies during the discussion.  </a:t>
            </a:r>
            <a:endParaRPr lang="en-US" dirty="0"/>
          </a:p>
        </p:txBody>
      </p:sp>
      <p:pic>
        <p:nvPicPr>
          <p:cNvPr id="5" name="Picture 4"/>
          <p:cNvPicPr>
            <a:picLocks noChangeAspect="1"/>
          </p:cNvPicPr>
          <p:nvPr/>
        </p:nvPicPr>
        <p:blipFill>
          <a:blip r:embed="rId2"/>
          <a:stretch>
            <a:fillRect/>
          </a:stretch>
        </p:blipFill>
        <p:spPr>
          <a:xfrm>
            <a:off x="7068562" y="1197694"/>
            <a:ext cx="1804228" cy="2652703"/>
          </a:xfrm>
          <a:prstGeom prst="rect">
            <a:avLst/>
          </a:prstGeom>
        </p:spPr>
      </p:pic>
    </p:spTree>
    <p:extLst>
      <p:ext uri="{BB962C8B-B14F-4D97-AF65-F5344CB8AC3E}">
        <p14:creationId xmlns:p14="http://schemas.microsoft.com/office/powerpoint/2010/main" val="19712857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Gottman</a:t>
            </a:r>
            <a:r>
              <a:rPr lang="en-US" dirty="0" smtClean="0"/>
              <a:t> and </a:t>
            </a:r>
            <a:r>
              <a:rPr lang="en-US" dirty="0" err="1" smtClean="0"/>
              <a:t>Krokoff</a:t>
            </a:r>
            <a:r>
              <a:rPr lang="en-US" dirty="0" smtClean="0"/>
              <a:t> (1989) Comparison of 2 couples</a:t>
            </a:r>
            <a:endParaRPr lang="en-US" dirty="0"/>
          </a:p>
        </p:txBody>
      </p:sp>
      <p:sp>
        <p:nvSpPr>
          <p:cNvPr id="3" name="Content Placeholder 2"/>
          <p:cNvSpPr>
            <a:spLocks noGrp="1"/>
          </p:cNvSpPr>
          <p:nvPr>
            <p:ph idx="1"/>
          </p:nvPr>
        </p:nvSpPr>
        <p:spPr/>
        <p:txBody>
          <a:bodyPr/>
          <a:lstStyle/>
          <a:p>
            <a:r>
              <a:rPr lang="en-US" dirty="0" smtClean="0"/>
              <a:t>Data from 2 longitudinal observations of couples were taken. The couples were observed in their home and in a lab discussing either a low-conflict or a high-conflict issue. </a:t>
            </a:r>
          </a:p>
          <a:p>
            <a:r>
              <a:rPr lang="en-US" dirty="0" smtClean="0"/>
              <a:t>Findings:</a:t>
            </a:r>
          </a:p>
          <a:p>
            <a:pPr marL="0" indent="0">
              <a:buNone/>
            </a:pPr>
            <a:r>
              <a:rPr lang="en-US" dirty="0" smtClean="0"/>
              <a:t>Expressions of anger and disagreement were not necessarily associated with marital dissatisfaction over time. Couples who solved their conflict with mutual satisfaction showed more satisfaction than couples who avoided conflict. </a:t>
            </a:r>
          </a:p>
        </p:txBody>
      </p:sp>
    </p:spTree>
    <p:extLst>
      <p:ext uri="{BB962C8B-B14F-4D97-AF65-F5344CB8AC3E}">
        <p14:creationId xmlns:p14="http://schemas.microsoft.com/office/powerpoint/2010/main" val="5009427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Sprecher</a:t>
            </a:r>
            <a:r>
              <a:rPr lang="en-US" dirty="0" smtClean="0"/>
              <a:t> (1999)-Do people simply fall out of love? </a:t>
            </a:r>
            <a:endParaRPr lang="en-US" dirty="0"/>
          </a:p>
        </p:txBody>
      </p:sp>
      <p:sp>
        <p:nvSpPr>
          <p:cNvPr id="3" name="Content Placeholder 2"/>
          <p:cNvSpPr>
            <a:spLocks noGrp="1"/>
          </p:cNvSpPr>
          <p:nvPr>
            <p:ph idx="1"/>
          </p:nvPr>
        </p:nvSpPr>
        <p:spPr/>
        <p:txBody>
          <a:bodyPr>
            <a:normAutofit/>
          </a:bodyPr>
          <a:lstStyle/>
          <a:p>
            <a:r>
              <a:rPr lang="en-US" dirty="0" smtClean="0"/>
              <a:t> 101 volunteering heterosexual student couples in the US were surveyed five times over 4 years.</a:t>
            </a:r>
          </a:p>
          <a:p>
            <a:r>
              <a:rPr lang="en-US" dirty="0"/>
              <a:t>E</a:t>
            </a:r>
            <a:r>
              <a:rPr lang="en-US" dirty="0" smtClean="0"/>
              <a:t>ach time they completed questionnaires to measure love, commitment, and satisfaction. </a:t>
            </a:r>
          </a:p>
          <a:p>
            <a:r>
              <a:rPr lang="en-US" dirty="0" smtClean="0"/>
              <a:t>Only 41% of the couples were together by the end of the study.</a:t>
            </a:r>
          </a:p>
          <a:p>
            <a:r>
              <a:rPr lang="en-US" dirty="0" smtClean="0"/>
              <a:t>Findings: The intact couples said they felt an increase in love, commitment, and satisfaction but this was not supported by the data (it was a positive illusion).   </a:t>
            </a:r>
            <a:endParaRPr lang="en-US" dirty="0"/>
          </a:p>
        </p:txBody>
      </p:sp>
    </p:spTree>
    <p:extLst>
      <p:ext uri="{BB962C8B-B14F-4D97-AF65-F5344CB8AC3E}">
        <p14:creationId xmlns:p14="http://schemas.microsoft.com/office/powerpoint/2010/main" val="3058864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91</TotalTime>
  <Words>707</Words>
  <Application>Microsoft Macintosh PowerPoint</Application>
  <PresentationFormat>On-screen Show (4:3)</PresentationFormat>
  <Paragraphs>45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Advantage</vt:lpstr>
      <vt:lpstr>End of Relationships</vt:lpstr>
      <vt:lpstr>Duck (1992) meta-analysis of longitudinal findings of factors predicting the end of a marriage. </vt:lpstr>
      <vt:lpstr>Flora &amp; Segrin (2003)-What keeps couples together? </vt:lpstr>
      <vt:lpstr>Findings</vt:lpstr>
      <vt:lpstr>Fletcher et al. (1987)- Attributions in dating couples</vt:lpstr>
      <vt:lpstr>Gottman’s theory of the 4 Horsemen of the Apocalypse</vt:lpstr>
      <vt:lpstr>Simpson (1996)- Attachment style and romantic relationships</vt:lpstr>
      <vt:lpstr>Gottman and Krokoff (1989) Comparison of 2 couples</vt:lpstr>
      <vt:lpstr>Sprecher (1999)-Do people simply fall out of love?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cp:revision>
  <dcterms:created xsi:type="dcterms:W3CDTF">2013-03-10T20:34:35Z</dcterms:created>
  <dcterms:modified xsi:type="dcterms:W3CDTF">2013-03-11T14:04:31Z</dcterms:modified>
</cp:coreProperties>
</file>